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2" r:id="rId3"/>
    <p:sldId id="263" r:id="rId4"/>
    <p:sldId id="261" r:id="rId5"/>
    <p:sldId id="264" r:id="rId6"/>
    <p:sldId id="265" r:id="rId7"/>
    <p:sldId id="266" r:id="rId8"/>
    <p:sldId id="267"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en-US"/>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a:p>
        </p:txBody>
      </p:sp>
      <p:sp>
        <p:nvSpPr>
          <p:cNvPr id="4" name="عنصر نائب للتاريخ 3"/>
          <p:cNvSpPr>
            <a:spLocks noGrp="1"/>
          </p:cNvSpPr>
          <p:nvPr>
            <p:ph type="dt" sz="half" idx="10"/>
          </p:nvPr>
        </p:nvSpPr>
        <p:spPr/>
        <p:txBody>
          <a:bodyPr/>
          <a:lstStyle/>
          <a:p>
            <a:fld id="{F82E98EF-9A19-4CD6-976F-6F31E5A707E9}" type="datetimeFigureOut">
              <a:rPr lang="en-US" smtClean="0"/>
              <a:t>12/28/2018</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04561BDE-536C-4CA6-83C2-4E2A3026689F}" type="slidenum">
              <a:rPr lang="en-US" smtClean="0"/>
              <a:t>‹#›</a:t>
            </a:fld>
            <a:endParaRPr lang="en-US"/>
          </a:p>
        </p:txBody>
      </p:sp>
    </p:spTree>
    <p:extLst>
      <p:ext uri="{BB962C8B-B14F-4D97-AF65-F5344CB8AC3E}">
        <p14:creationId xmlns:p14="http://schemas.microsoft.com/office/powerpoint/2010/main" val="42724302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F82E98EF-9A19-4CD6-976F-6F31E5A707E9}" type="datetimeFigureOut">
              <a:rPr lang="en-US" smtClean="0"/>
              <a:t>12/28/2018</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04561BDE-536C-4CA6-83C2-4E2A3026689F}" type="slidenum">
              <a:rPr lang="en-US" smtClean="0"/>
              <a:t>‹#›</a:t>
            </a:fld>
            <a:endParaRPr lang="en-US"/>
          </a:p>
        </p:txBody>
      </p:sp>
    </p:spTree>
    <p:extLst>
      <p:ext uri="{BB962C8B-B14F-4D97-AF65-F5344CB8AC3E}">
        <p14:creationId xmlns:p14="http://schemas.microsoft.com/office/powerpoint/2010/main" val="2225478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F82E98EF-9A19-4CD6-976F-6F31E5A707E9}" type="datetimeFigureOut">
              <a:rPr lang="en-US" smtClean="0"/>
              <a:t>12/28/2018</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04561BDE-536C-4CA6-83C2-4E2A3026689F}" type="slidenum">
              <a:rPr lang="en-US" smtClean="0"/>
              <a:t>‹#›</a:t>
            </a:fld>
            <a:endParaRPr lang="en-US"/>
          </a:p>
        </p:txBody>
      </p:sp>
    </p:spTree>
    <p:extLst>
      <p:ext uri="{BB962C8B-B14F-4D97-AF65-F5344CB8AC3E}">
        <p14:creationId xmlns:p14="http://schemas.microsoft.com/office/powerpoint/2010/main" val="40201992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F82E98EF-9A19-4CD6-976F-6F31E5A707E9}" type="datetimeFigureOut">
              <a:rPr lang="en-US" smtClean="0"/>
              <a:t>12/28/2018</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04561BDE-536C-4CA6-83C2-4E2A3026689F}" type="slidenum">
              <a:rPr lang="en-US" smtClean="0"/>
              <a:t>‹#›</a:t>
            </a:fld>
            <a:endParaRPr lang="en-US"/>
          </a:p>
        </p:txBody>
      </p:sp>
    </p:spTree>
    <p:extLst>
      <p:ext uri="{BB962C8B-B14F-4D97-AF65-F5344CB8AC3E}">
        <p14:creationId xmlns:p14="http://schemas.microsoft.com/office/powerpoint/2010/main" val="12893066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l">
              <a:defRPr sz="4000" b="1" cap="all"/>
            </a:lvl1p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F82E98EF-9A19-4CD6-976F-6F31E5A707E9}" type="datetimeFigureOut">
              <a:rPr lang="en-US" smtClean="0"/>
              <a:t>12/28/2018</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04561BDE-536C-4CA6-83C2-4E2A3026689F}" type="slidenum">
              <a:rPr lang="en-US" smtClean="0"/>
              <a:t>‹#›</a:t>
            </a:fld>
            <a:endParaRPr lang="en-US"/>
          </a:p>
        </p:txBody>
      </p:sp>
    </p:spTree>
    <p:extLst>
      <p:ext uri="{BB962C8B-B14F-4D97-AF65-F5344CB8AC3E}">
        <p14:creationId xmlns:p14="http://schemas.microsoft.com/office/powerpoint/2010/main" val="35496025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تاريخ 4"/>
          <p:cNvSpPr>
            <a:spLocks noGrp="1"/>
          </p:cNvSpPr>
          <p:nvPr>
            <p:ph type="dt" sz="half" idx="10"/>
          </p:nvPr>
        </p:nvSpPr>
        <p:spPr/>
        <p:txBody>
          <a:bodyPr/>
          <a:lstStyle/>
          <a:p>
            <a:fld id="{F82E98EF-9A19-4CD6-976F-6F31E5A707E9}" type="datetimeFigureOut">
              <a:rPr lang="en-US" smtClean="0"/>
              <a:t>12/28/2018</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04561BDE-536C-4CA6-83C2-4E2A3026689F}" type="slidenum">
              <a:rPr lang="en-US" smtClean="0"/>
              <a:t>‹#›</a:t>
            </a:fld>
            <a:endParaRPr lang="en-US"/>
          </a:p>
        </p:txBody>
      </p:sp>
    </p:spTree>
    <p:extLst>
      <p:ext uri="{BB962C8B-B14F-4D97-AF65-F5344CB8AC3E}">
        <p14:creationId xmlns:p14="http://schemas.microsoft.com/office/powerpoint/2010/main" val="2237917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7" name="عنصر نائب للتاريخ 6"/>
          <p:cNvSpPr>
            <a:spLocks noGrp="1"/>
          </p:cNvSpPr>
          <p:nvPr>
            <p:ph type="dt" sz="half" idx="10"/>
          </p:nvPr>
        </p:nvSpPr>
        <p:spPr/>
        <p:txBody>
          <a:bodyPr/>
          <a:lstStyle/>
          <a:p>
            <a:fld id="{F82E98EF-9A19-4CD6-976F-6F31E5A707E9}" type="datetimeFigureOut">
              <a:rPr lang="en-US" smtClean="0"/>
              <a:t>12/28/2018</a:t>
            </a:fld>
            <a:endParaRPr lang="en-US"/>
          </a:p>
        </p:txBody>
      </p:sp>
      <p:sp>
        <p:nvSpPr>
          <p:cNvPr id="8" name="عنصر نائب للتذييل 7"/>
          <p:cNvSpPr>
            <a:spLocks noGrp="1"/>
          </p:cNvSpPr>
          <p:nvPr>
            <p:ph type="ftr" sz="quarter" idx="11"/>
          </p:nvPr>
        </p:nvSpPr>
        <p:spPr/>
        <p:txBody>
          <a:bodyPr/>
          <a:lstStyle/>
          <a:p>
            <a:endParaRPr lang="en-US"/>
          </a:p>
        </p:txBody>
      </p:sp>
      <p:sp>
        <p:nvSpPr>
          <p:cNvPr id="9" name="عنصر نائب لرقم الشريحة 8"/>
          <p:cNvSpPr>
            <a:spLocks noGrp="1"/>
          </p:cNvSpPr>
          <p:nvPr>
            <p:ph type="sldNum" sz="quarter" idx="12"/>
          </p:nvPr>
        </p:nvSpPr>
        <p:spPr/>
        <p:txBody>
          <a:bodyPr/>
          <a:lstStyle/>
          <a:p>
            <a:fld id="{04561BDE-536C-4CA6-83C2-4E2A3026689F}" type="slidenum">
              <a:rPr lang="en-US" smtClean="0"/>
              <a:t>‹#›</a:t>
            </a:fld>
            <a:endParaRPr lang="en-US"/>
          </a:p>
        </p:txBody>
      </p:sp>
    </p:spTree>
    <p:extLst>
      <p:ext uri="{BB962C8B-B14F-4D97-AF65-F5344CB8AC3E}">
        <p14:creationId xmlns:p14="http://schemas.microsoft.com/office/powerpoint/2010/main" val="21039409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تاريخ 2"/>
          <p:cNvSpPr>
            <a:spLocks noGrp="1"/>
          </p:cNvSpPr>
          <p:nvPr>
            <p:ph type="dt" sz="half" idx="10"/>
          </p:nvPr>
        </p:nvSpPr>
        <p:spPr/>
        <p:txBody>
          <a:bodyPr/>
          <a:lstStyle/>
          <a:p>
            <a:fld id="{F82E98EF-9A19-4CD6-976F-6F31E5A707E9}" type="datetimeFigureOut">
              <a:rPr lang="en-US" smtClean="0"/>
              <a:t>12/28/2018</a:t>
            </a:fld>
            <a:endParaRPr lang="en-US"/>
          </a:p>
        </p:txBody>
      </p:sp>
      <p:sp>
        <p:nvSpPr>
          <p:cNvPr id="4" name="عنصر نائب للتذييل 3"/>
          <p:cNvSpPr>
            <a:spLocks noGrp="1"/>
          </p:cNvSpPr>
          <p:nvPr>
            <p:ph type="ftr" sz="quarter" idx="11"/>
          </p:nvPr>
        </p:nvSpPr>
        <p:spPr/>
        <p:txBody>
          <a:bodyPr/>
          <a:lstStyle/>
          <a:p>
            <a:endParaRPr lang="en-US"/>
          </a:p>
        </p:txBody>
      </p:sp>
      <p:sp>
        <p:nvSpPr>
          <p:cNvPr id="5" name="عنصر نائب لرقم الشريحة 4"/>
          <p:cNvSpPr>
            <a:spLocks noGrp="1"/>
          </p:cNvSpPr>
          <p:nvPr>
            <p:ph type="sldNum" sz="quarter" idx="12"/>
          </p:nvPr>
        </p:nvSpPr>
        <p:spPr/>
        <p:txBody>
          <a:bodyPr/>
          <a:lstStyle/>
          <a:p>
            <a:fld id="{04561BDE-536C-4CA6-83C2-4E2A3026689F}" type="slidenum">
              <a:rPr lang="en-US" smtClean="0"/>
              <a:t>‹#›</a:t>
            </a:fld>
            <a:endParaRPr lang="en-US"/>
          </a:p>
        </p:txBody>
      </p:sp>
    </p:spTree>
    <p:extLst>
      <p:ext uri="{BB962C8B-B14F-4D97-AF65-F5344CB8AC3E}">
        <p14:creationId xmlns:p14="http://schemas.microsoft.com/office/powerpoint/2010/main" val="36887731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F82E98EF-9A19-4CD6-976F-6F31E5A707E9}" type="datetimeFigureOut">
              <a:rPr lang="en-US" smtClean="0"/>
              <a:t>12/28/2018</a:t>
            </a:fld>
            <a:endParaRPr lang="en-US"/>
          </a:p>
        </p:txBody>
      </p:sp>
      <p:sp>
        <p:nvSpPr>
          <p:cNvPr id="3" name="عنصر نائب للتذييل 2"/>
          <p:cNvSpPr>
            <a:spLocks noGrp="1"/>
          </p:cNvSpPr>
          <p:nvPr>
            <p:ph type="ftr" sz="quarter" idx="11"/>
          </p:nvPr>
        </p:nvSpPr>
        <p:spPr/>
        <p:txBody>
          <a:bodyPr/>
          <a:lstStyle/>
          <a:p>
            <a:endParaRPr lang="en-US"/>
          </a:p>
        </p:txBody>
      </p:sp>
      <p:sp>
        <p:nvSpPr>
          <p:cNvPr id="4" name="عنصر نائب لرقم الشريحة 3"/>
          <p:cNvSpPr>
            <a:spLocks noGrp="1"/>
          </p:cNvSpPr>
          <p:nvPr>
            <p:ph type="sldNum" sz="quarter" idx="12"/>
          </p:nvPr>
        </p:nvSpPr>
        <p:spPr/>
        <p:txBody>
          <a:bodyPr/>
          <a:lstStyle/>
          <a:p>
            <a:fld id="{04561BDE-536C-4CA6-83C2-4E2A3026689F}" type="slidenum">
              <a:rPr lang="en-US" smtClean="0"/>
              <a:t>‹#›</a:t>
            </a:fld>
            <a:endParaRPr lang="en-US"/>
          </a:p>
        </p:txBody>
      </p:sp>
    </p:spTree>
    <p:extLst>
      <p:ext uri="{BB962C8B-B14F-4D97-AF65-F5344CB8AC3E}">
        <p14:creationId xmlns:p14="http://schemas.microsoft.com/office/powerpoint/2010/main" val="23873433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l">
              <a:defRPr sz="2000" b="1"/>
            </a:lvl1pPr>
          </a:lstStyle>
          <a:p>
            <a:r>
              <a:rPr lang="ar-SA" smtClean="0"/>
              <a:t>انقر لتحرير نمط العنوان الرئيسي</a:t>
            </a:r>
            <a:endParaRPr lang="en-US"/>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F82E98EF-9A19-4CD6-976F-6F31E5A707E9}" type="datetimeFigureOut">
              <a:rPr lang="en-US" smtClean="0"/>
              <a:t>12/28/2018</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04561BDE-536C-4CA6-83C2-4E2A3026689F}" type="slidenum">
              <a:rPr lang="en-US" smtClean="0"/>
              <a:t>‹#›</a:t>
            </a:fld>
            <a:endParaRPr lang="en-US"/>
          </a:p>
        </p:txBody>
      </p:sp>
    </p:spTree>
    <p:extLst>
      <p:ext uri="{BB962C8B-B14F-4D97-AF65-F5344CB8AC3E}">
        <p14:creationId xmlns:p14="http://schemas.microsoft.com/office/powerpoint/2010/main" val="27152672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l">
              <a:defRPr sz="2000" b="1"/>
            </a:lvl1pPr>
          </a:lstStyle>
          <a:p>
            <a:r>
              <a:rPr lang="ar-SA" smtClean="0"/>
              <a:t>انقر لتحرير نمط العنوان الرئيسي</a:t>
            </a:r>
            <a:endParaRPr lang="en-US"/>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F82E98EF-9A19-4CD6-976F-6F31E5A707E9}" type="datetimeFigureOut">
              <a:rPr lang="en-US" smtClean="0"/>
              <a:t>12/28/2018</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04561BDE-536C-4CA6-83C2-4E2A3026689F}" type="slidenum">
              <a:rPr lang="en-US" smtClean="0"/>
              <a:t>‹#›</a:t>
            </a:fld>
            <a:endParaRPr lang="en-US"/>
          </a:p>
        </p:txBody>
      </p:sp>
    </p:spTree>
    <p:extLst>
      <p:ext uri="{BB962C8B-B14F-4D97-AF65-F5344CB8AC3E}">
        <p14:creationId xmlns:p14="http://schemas.microsoft.com/office/powerpoint/2010/main" val="33996600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82E98EF-9A19-4CD6-976F-6F31E5A707E9}" type="datetimeFigureOut">
              <a:rPr lang="en-US" smtClean="0"/>
              <a:t>12/28/2018</a:t>
            </a:fld>
            <a:endParaRPr lang="en-US"/>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عنصر نائب لرقم الشريحة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4561BDE-536C-4CA6-83C2-4E2A3026689F}" type="slidenum">
              <a:rPr lang="en-US" smtClean="0"/>
              <a:t>‹#›</a:t>
            </a:fld>
            <a:endParaRPr lang="en-US"/>
          </a:p>
        </p:txBody>
      </p:sp>
    </p:spTree>
    <p:extLst>
      <p:ext uri="{BB962C8B-B14F-4D97-AF65-F5344CB8AC3E}">
        <p14:creationId xmlns:p14="http://schemas.microsoft.com/office/powerpoint/2010/main" val="4718694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normAutofit fontScale="90000"/>
          </a:bodyPr>
          <a:lstStyle/>
          <a:p>
            <a:pPr rtl="1"/>
            <a:r>
              <a:rPr lang="ar-IQ" b="1" dirty="0" smtClean="0"/>
              <a:t>انتاج اعناب (العملي)</a:t>
            </a:r>
            <a:r>
              <a:rPr lang="en-US" dirty="0"/>
              <a:t/>
            </a:r>
            <a:br>
              <a:rPr lang="en-US" dirty="0"/>
            </a:br>
            <a:r>
              <a:rPr lang="ar-IQ" sz="4000" b="1" dirty="0">
                <a:solidFill>
                  <a:prstClr val="black"/>
                </a:solidFill>
              </a:rPr>
              <a:t>المرحلة الرابعة / بستنة وهندسة </a:t>
            </a:r>
            <a:r>
              <a:rPr lang="ar-IQ" sz="4000" b="1" dirty="0" smtClean="0">
                <a:solidFill>
                  <a:prstClr val="black"/>
                </a:solidFill>
              </a:rPr>
              <a:t>حدائق</a:t>
            </a:r>
            <a:br>
              <a:rPr lang="ar-IQ" sz="4000" b="1" dirty="0" smtClean="0">
                <a:solidFill>
                  <a:prstClr val="black"/>
                </a:solidFill>
              </a:rPr>
            </a:br>
            <a:endParaRPr lang="en-US" dirty="0"/>
          </a:p>
        </p:txBody>
      </p:sp>
      <p:sp>
        <p:nvSpPr>
          <p:cNvPr id="3" name="عنوان فرعي 2"/>
          <p:cNvSpPr>
            <a:spLocks noGrp="1"/>
          </p:cNvSpPr>
          <p:nvPr>
            <p:ph type="subTitle" idx="1"/>
          </p:nvPr>
        </p:nvSpPr>
        <p:spPr/>
        <p:txBody>
          <a:bodyPr/>
          <a:lstStyle/>
          <a:p>
            <a:r>
              <a:rPr lang="ar-IQ" sz="4000" b="1" dirty="0">
                <a:solidFill>
                  <a:prstClr val="black"/>
                </a:solidFill>
                <a:ea typeface="+mj-ea"/>
                <a:cs typeface="Times New Roman"/>
              </a:rPr>
              <a:t>د. وسن فوزي فاضل</a:t>
            </a:r>
            <a:endParaRPr lang="en-US" dirty="0"/>
          </a:p>
        </p:txBody>
      </p:sp>
    </p:spTree>
    <p:extLst>
      <p:ext uri="{BB962C8B-B14F-4D97-AF65-F5344CB8AC3E}">
        <p14:creationId xmlns:p14="http://schemas.microsoft.com/office/powerpoint/2010/main" val="14435662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rtl="1"/>
            <a:r>
              <a:rPr lang="ar-SA" b="1" u="sng" dirty="0"/>
              <a:t>الجذع (</a:t>
            </a:r>
            <a:r>
              <a:rPr lang="en-US" b="1" u="sng" dirty="0"/>
              <a:t>Trunk</a:t>
            </a:r>
            <a:r>
              <a:rPr lang="ar-SA" b="1" u="sng" dirty="0"/>
              <a:t>) :</a:t>
            </a:r>
            <a:r>
              <a:rPr lang="ar-SA" b="1" dirty="0"/>
              <a:t> </a:t>
            </a:r>
            <a:endParaRPr lang="en-US" dirty="0"/>
          </a:p>
        </p:txBody>
      </p:sp>
      <p:sp>
        <p:nvSpPr>
          <p:cNvPr id="3" name="عنصر نائب للمحتوى 2"/>
          <p:cNvSpPr>
            <a:spLocks noGrp="1"/>
          </p:cNvSpPr>
          <p:nvPr>
            <p:ph idx="1"/>
          </p:nvPr>
        </p:nvSpPr>
        <p:spPr/>
        <p:txBody>
          <a:bodyPr/>
          <a:lstStyle/>
          <a:p>
            <a:pPr algn="r" rtl="1"/>
            <a:r>
              <a:rPr lang="ar-SA" b="1" dirty="0"/>
              <a:t>جذع الكرمة هو الساق </a:t>
            </a:r>
            <a:r>
              <a:rPr lang="ar-SA" b="1" dirty="0" err="1"/>
              <a:t>الدائمي</a:t>
            </a:r>
            <a:r>
              <a:rPr lang="ar-SA" b="1" dirty="0"/>
              <a:t> لها والذي يختلف أصله حسب طريقة تكوينه فالجذع </a:t>
            </a:r>
            <a:r>
              <a:rPr lang="ar-SA" b="1" dirty="0" err="1"/>
              <a:t>المكاثر</a:t>
            </a:r>
            <a:r>
              <a:rPr lang="ar-SA" b="1" dirty="0"/>
              <a:t> جنسيا يكون ذا أصل جنيني </a:t>
            </a:r>
            <a:r>
              <a:rPr lang="ar-SA" b="1" dirty="0" err="1"/>
              <a:t>والمكاثر</a:t>
            </a:r>
            <a:r>
              <a:rPr lang="ar-SA" b="1" dirty="0"/>
              <a:t> خضريا يكون ذا أصل خضري ، </a:t>
            </a:r>
            <a:r>
              <a:rPr lang="ar-SA" b="1" dirty="0" err="1"/>
              <a:t>لايوجد</a:t>
            </a:r>
            <a:r>
              <a:rPr lang="ar-SA" b="1" dirty="0"/>
              <a:t> للعنب ساق حقيقية لأنه عبارة عن نبات متسلق ، يكون طول الجذع المدفون تحت سطح التربة حوالي 20-40سم حسب المناطق وفي الأراضي الرملية يمكن أن يصل إلى عدة أمتار وحسب طريقة الزراعة . أما سمكه فيتراوح بين 6-8سم وعليه تتكون طبقات الجذور .</a:t>
            </a:r>
            <a:endParaRPr lang="en-US" dirty="0"/>
          </a:p>
          <a:p>
            <a:pPr algn="r" rtl="1"/>
            <a:endParaRPr lang="en-US" dirty="0"/>
          </a:p>
        </p:txBody>
      </p:sp>
    </p:spTree>
    <p:extLst>
      <p:ext uri="{BB962C8B-B14F-4D97-AF65-F5344CB8AC3E}">
        <p14:creationId xmlns:p14="http://schemas.microsoft.com/office/powerpoint/2010/main" val="18596824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sp>
        <p:nvSpPr>
          <p:cNvPr id="3" name="عنصر نائب للمحتوى 2"/>
          <p:cNvSpPr>
            <a:spLocks noGrp="1"/>
          </p:cNvSpPr>
          <p:nvPr>
            <p:ph idx="1"/>
          </p:nvPr>
        </p:nvSpPr>
        <p:spPr/>
        <p:txBody>
          <a:bodyPr/>
          <a:lstStyle/>
          <a:p>
            <a:pPr algn="r" rtl="1"/>
            <a:r>
              <a:rPr lang="ar-SA" b="1" dirty="0"/>
              <a:t>تعتمد هيئة وحجم الجذع على طريقة التربية والتقليم حيث يتراوح طول الجذع بين 20سم إلى بضعة أمتار حسب المناطق ففي المناطق حارة والرطبة يمكن أن يصل طول الجذع للأعناب البرية من 15-20م وبسمك 8-10سم . أن جذع الكرمة ليس مستقيما بل يكون مطاطي وملتف حول المساند التي يتسلق عليها.</a:t>
            </a:r>
            <a:endParaRPr lang="en-US" dirty="0"/>
          </a:p>
          <a:p>
            <a:pPr algn="r" rtl="1"/>
            <a:endParaRPr lang="en-US" dirty="0"/>
          </a:p>
        </p:txBody>
      </p:sp>
    </p:spTree>
    <p:extLst>
      <p:ext uri="{BB962C8B-B14F-4D97-AF65-F5344CB8AC3E}">
        <p14:creationId xmlns:p14="http://schemas.microsoft.com/office/powerpoint/2010/main" val="24377895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987824" y="143289"/>
            <a:ext cx="3145248" cy="67264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834988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sp>
        <p:nvSpPr>
          <p:cNvPr id="3" name="عنصر نائب للمحتوى 2"/>
          <p:cNvSpPr>
            <a:spLocks noGrp="1"/>
          </p:cNvSpPr>
          <p:nvPr>
            <p:ph idx="1"/>
          </p:nvPr>
        </p:nvSpPr>
        <p:spPr/>
        <p:txBody>
          <a:bodyPr>
            <a:normAutofit fontScale="70000" lnSpcReduction="20000"/>
          </a:bodyPr>
          <a:lstStyle/>
          <a:p>
            <a:pPr rtl="1"/>
            <a:r>
              <a:rPr lang="ar-SA" b="1" dirty="0"/>
              <a:t>أما الوظائف </a:t>
            </a:r>
            <a:r>
              <a:rPr lang="ar-SA" b="1" dirty="0" err="1"/>
              <a:t>الفسلجية</a:t>
            </a:r>
            <a:r>
              <a:rPr lang="ar-SA" b="1" dirty="0"/>
              <a:t> للجذع فهي النمو والتأقلم للظروف الجوية والنقل والخزن للمواد الغذائية والنتح والإسناد للجهاز الهوائي للكرمة .</a:t>
            </a:r>
            <a:r>
              <a:rPr lang="ar-SA" dirty="0"/>
              <a:t> </a:t>
            </a:r>
            <a:endParaRPr lang="en-US" dirty="0"/>
          </a:p>
          <a:p>
            <a:pPr rtl="1"/>
            <a:r>
              <a:rPr lang="ar-SA" b="1" dirty="0"/>
              <a:t>يحمل الجذع عدة عناصر خشبية للكرمة وهي:</a:t>
            </a:r>
            <a:endParaRPr lang="en-US" dirty="0"/>
          </a:p>
          <a:p>
            <a:pPr rtl="1"/>
            <a:r>
              <a:rPr lang="ar-SA" b="1" dirty="0"/>
              <a:t>1-رأس الكرمة </a:t>
            </a:r>
            <a:r>
              <a:rPr lang="en-US" b="1" dirty="0"/>
              <a:t>Head</a:t>
            </a:r>
            <a:r>
              <a:rPr lang="ar-SA" b="1" dirty="0"/>
              <a:t> : وهو الجزء المتضخم الواقع فوق نهاية الجذع ويكون قريب أو بعيد عن سطح التربة حسب المنطقة وطريقة التربية . يكون حجم الرأس حسب توافق الطعم مع الأصل أو حسب الجروح المسببة من التقليم والتي تسحب العصارة المصنعة في الأوراق والضرورية لالتحام الجروح والتي تؤدي إلى تغذية انسجة في منطقة الجرح وبذلك تتضخم .</a:t>
            </a:r>
            <a:endParaRPr lang="en-US" dirty="0"/>
          </a:p>
          <a:p>
            <a:pPr rtl="1"/>
            <a:r>
              <a:rPr lang="ar-SA" b="1" dirty="0"/>
              <a:t>2-الأذرع </a:t>
            </a:r>
            <a:r>
              <a:rPr lang="en-US" b="1" dirty="0"/>
              <a:t>Arms</a:t>
            </a:r>
            <a:r>
              <a:rPr lang="ar-SA" b="1" dirty="0"/>
              <a:t> : هي عبارة عن تفرعات متعددة السنين والأكثر عمرا للكرمة يمكن أن تكون طويلة أو قصيرة أو سميكة أو مرنة ، تكون الأذرع في الأعناب البرية وفي المناطق الحارة </a:t>
            </a:r>
            <a:r>
              <a:rPr lang="ar-SA" b="1" dirty="0" err="1"/>
              <a:t>دائمية</a:t>
            </a:r>
            <a:r>
              <a:rPr lang="ar-SA" b="1" dirty="0"/>
              <a:t> أما في الأعناب المزروعة فتكون اذرع قصيرة وعادة تشاهد الأذرع الطويلة والمرنة على العنب المربى بطريقة القمريات .</a:t>
            </a:r>
            <a:r>
              <a:rPr lang="ar-SA" dirty="0"/>
              <a:t> </a:t>
            </a:r>
            <a:endParaRPr lang="en-US" dirty="0"/>
          </a:p>
          <a:p>
            <a:pPr rtl="1"/>
            <a:r>
              <a:rPr lang="ar-SA" b="1" dirty="0"/>
              <a:t>3-الكوردونات </a:t>
            </a:r>
            <a:r>
              <a:rPr lang="en-US" b="1" dirty="0"/>
              <a:t>Cordons</a:t>
            </a:r>
            <a:r>
              <a:rPr lang="ar-SA" b="1" dirty="0"/>
              <a:t> : عبارة عن اذرع طويلة أو تسمى جسور </a:t>
            </a:r>
            <a:r>
              <a:rPr lang="ar-SA" b="1" dirty="0" err="1"/>
              <a:t>اثمارية</a:t>
            </a:r>
            <a:r>
              <a:rPr lang="ar-SA" b="1" dirty="0"/>
              <a:t> يكون عمرها بين 3-5سنوات وبسمك كاف وبطول يتراوح بين 50</a:t>
            </a:r>
            <a:r>
              <a:rPr lang="en-US" b="1" dirty="0"/>
              <a:t>,</a:t>
            </a:r>
            <a:r>
              <a:rPr lang="ar-SA" b="1" dirty="0"/>
              <a:t>0-5</a:t>
            </a:r>
            <a:r>
              <a:rPr lang="en-US" b="1" dirty="0"/>
              <a:t>,</a:t>
            </a:r>
            <a:r>
              <a:rPr lang="ar-SA" b="1" dirty="0"/>
              <a:t>1م وتكون مطاطية غير سميكة يوجد عليها تفرعات عمرها سنتين</a:t>
            </a:r>
            <a:endParaRPr lang="en-US" dirty="0"/>
          </a:p>
          <a:p>
            <a:pPr algn="r"/>
            <a:endParaRPr lang="en-US" dirty="0"/>
          </a:p>
        </p:txBody>
      </p:sp>
    </p:spTree>
    <p:extLst>
      <p:ext uri="{BB962C8B-B14F-4D97-AF65-F5344CB8AC3E}">
        <p14:creationId xmlns:p14="http://schemas.microsoft.com/office/powerpoint/2010/main" val="21479802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sp>
        <p:nvSpPr>
          <p:cNvPr id="3" name="عنصر نائب للمحتوى 2"/>
          <p:cNvSpPr>
            <a:spLocks noGrp="1"/>
          </p:cNvSpPr>
          <p:nvPr>
            <p:ph idx="1"/>
          </p:nvPr>
        </p:nvSpPr>
        <p:spPr/>
        <p:txBody>
          <a:bodyPr>
            <a:normAutofit/>
          </a:bodyPr>
          <a:lstStyle/>
          <a:p>
            <a:pPr rtl="1"/>
            <a:r>
              <a:rPr lang="ar-SA" b="1" dirty="0"/>
              <a:t>2-الأذرع </a:t>
            </a:r>
            <a:r>
              <a:rPr lang="en-US" b="1" dirty="0"/>
              <a:t>Arms</a:t>
            </a:r>
            <a:r>
              <a:rPr lang="ar-SA" b="1" dirty="0"/>
              <a:t> : هي عبارة عن تفرعات متعددة السنين والأكثر عمرا للكرمة يمكن أن تكون طويلة أو قصيرة أو سميكة أو مرنة ، تكون الأذرع في الأعناب البرية وفي المناطق الحارة </a:t>
            </a:r>
            <a:r>
              <a:rPr lang="ar-SA" b="1" dirty="0" err="1"/>
              <a:t>دائمية</a:t>
            </a:r>
            <a:r>
              <a:rPr lang="ar-SA" b="1" dirty="0"/>
              <a:t> أما في الأعناب المزروعة فتكون اذرع قصيرة وعادة تشاهد الأذرع الطويلة والمرنة على العنب المربى بطريقة القمريات .</a:t>
            </a:r>
            <a:r>
              <a:rPr lang="ar-SA" dirty="0"/>
              <a:t> </a:t>
            </a:r>
            <a:endParaRPr lang="en-US" dirty="0"/>
          </a:p>
        </p:txBody>
      </p:sp>
    </p:spTree>
    <p:extLst>
      <p:ext uri="{BB962C8B-B14F-4D97-AF65-F5344CB8AC3E}">
        <p14:creationId xmlns:p14="http://schemas.microsoft.com/office/powerpoint/2010/main" val="42762882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sp>
        <p:nvSpPr>
          <p:cNvPr id="3" name="عنصر نائب للمحتوى 2"/>
          <p:cNvSpPr>
            <a:spLocks noGrp="1"/>
          </p:cNvSpPr>
          <p:nvPr>
            <p:ph idx="1"/>
          </p:nvPr>
        </p:nvSpPr>
        <p:spPr/>
        <p:txBody>
          <a:bodyPr/>
          <a:lstStyle/>
          <a:p>
            <a:pPr algn="r" rtl="1"/>
            <a:r>
              <a:rPr lang="ar-SA" b="1" dirty="0"/>
              <a:t>3-الكوردونات </a:t>
            </a:r>
            <a:r>
              <a:rPr lang="en-US" b="1" dirty="0"/>
              <a:t>Cordons</a:t>
            </a:r>
            <a:r>
              <a:rPr lang="ar-SA" b="1" dirty="0"/>
              <a:t> : عبارة عن اذرع طويلة أو تسمى جسور </a:t>
            </a:r>
            <a:r>
              <a:rPr lang="ar-SA" b="1" dirty="0" err="1"/>
              <a:t>اثمارية</a:t>
            </a:r>
            <a:r>
              <a:rPr lang="ar-SA" b="1" dirty="0"/>
              <a:t> يكون عمرها بين 3-5سنوات وبسمك كاف وبطول يتراوح بين 50</a:t>
            </a:r>
            <a:r>
              <a:rPr lang="en-US" b="1" dirty="0"/>
              <a:t>,</a:t>
            </a:r>
            <a:r>
              <a:rPr lang="ar-SA" b="1" dirty="0"/>
              <a:t>0-5</a:t>
            </a:r>
            <a:r>
              <a:rPr lang="en-US" b="1" dirty="0"/>
              <a:t>,</a:t>
            </a:r>
            <a:r>
              <a:rPr lang="ar-SA" b="1" dirty="0"/>
              <a:t>1م وتكون مطاطية غير سميكة يوجد عليها تفرعات عمرها سنتين</a:t>
            </a:r>
            <a:endParaRPr lang="en-US" dirty="0"/>
          </a:p>
          <a:p>
            <a:endParaRPr lang="en-US" dirty="0"/>
          </a:p>
          <a:p>
            <a:endParaRPr lang="en-US" dirty="0"/>
          </a:p>
        </p:txBody>
      </p:sp>
    </p:spTree>
    <p:extLst>
      <p:ext uri="{BB962C8B-B14F-4D97-AF65-F5344CB8AC3E}">
        <p14:creationId xmlns:p14="http://schemas.microsoft.com/office/powerpoint/2010/main" val="7078947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sp>
        <p:nvSpPr>
          <p:cNvPr id="3" name="عنصر نائب للمحتوى 2"/>
          <p:cNvSpPr>
            <a:spLocks noGrp="1"/>
          </p:cNvSpPr>
          <p:nvPr>
            <p:ph idx="1"/>
          </p:nvPr>
        </p:nvSpPr>
        <p:spPr/>
        <p:txBody>
          <a:bodyPr/>
          <a:lstStyle/>
          <a:p>
            <a:pPr algn="r" rtl="1"/>
            <a:r>
              <a:rPr lang="ar-SA" b="1" dirty="0"/>
              <a:t>القصبات </a:t>
            </a:r>
            <a:r>
              <a:rPr lang="en-US" b="1" dirty="0"/>
              <a:t>Canes</a:t>
            </a:r>
            <a:r>
              <a:rPr lang="ar-SA" b="1" dirty="0"/>
              <a:t> : تسمى الفروع السنوية بعد سقوط أوراقها بالقصبات أي أنها عبارة عن </a:t>
            </a:r>
            <a:r>
              <a:rPr lang="ar-SA" b="1" dirty="0" err="1"/>
              <a:t>نموات</a:t>
            </a:r>
            <a:r>
              <a:rPr lang="ar-SA" b="1"/>
              <a:t> حديثة ناضجة في الخريف ونامية على خشب عمره سنتان تظهر عليها من منطقة إلى أخرى بعض التضخمات </a:t>
            </a:r>
            <a:endParaRPr lang="en-US" dirty="0"/>
          </a:p>
        </p:txBody>
      </p:sp>
    </p:spTree>
    <p:extLst>
      <p:ext uri="{BB962C8B-B14F-4D97-AF65-F5344CB8AC3E}">
        <p14:creationId xmlns:p14="http://schemas.microsoft.com/office/powerpoint/2010/main" val="555815709"/>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42</TotalTime>
  <Words>419</Words>
  <Application>Microsoft Office PowerPoint</Application>
  <PresentationFormat>عرض على الشاشة (3:4)‏</PresentationFormat>
  <Paragraphs>13</Paragraphs>
  <Slides>8</Slides>
  <Notes>0</Notes>
  <HiddenSlides>0</HiddenSlides>
  <MMClips>0</MMClips>
  <ScaleCrop>false</ScaleCrop>
  <HeadingPairs>
    <vt:vector size="4" baseType="variant">
      <vt:variant>
        <vt:lpstr>نسق</vt:lpstr>
      </vt:variant>
      <vt:variant>
        <vt:i4>1</vt:i4>
      </vt:variant>
      <vt:variant>
        <vt:lpstr>عناوين الشرائح</vt:lpstr>
      </vt:variant>
      <vt:variant>
        <vt:i4>8</vt:i4>
      </vt:variant>
    </vt:vector>
  </HeadingPairs>
  <TitlesOfParts>
    <vt:vector size="9" baseType="lpstr">
      <vt:lpstr>نسق Office</vt:lpstr>
      <vt:lpstr>انتاج اعناب (العملي) المرحلة الرابعة / بستنة وهندسة حدائق </vt:lpstr>
      <vt:lpstr>الجذع (Trunk) : </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Enjoy My Fine Releases.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الفاكهة مستديمة الخضرة  (العملي) المرحلة الرابعة / بستنة وهندسة حدائق م. الاولى</dc:title>
  <dc:creator>DELL</dc:creator>
  <cp:lastModifiedBy>DELL</cp:lastModifiedBy>
  <cp:revision>16</cp:revision>
  <dcterms:created xsi:type="dcterms:W3CDTF">2018-12-28T09:16:32Z</dcterms:created>
  <dcterms:modified xsi:type="dcterms:W3CDTF">2018-12-28T15:07:14Z</dcterms:modified>
</cp:coreProperties>
</file>